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8" r:id="rId3"/>
    <p:sldId id="329" r:id="rId4"/>
    <p:sldId id="330" r:id="rId5"/>
    <p:sldId id="334" r:id="rId6"/>
    <p:sldId id="339" r:id="rId7"/>
    <p:sldId id="331" r:id="rId8"/>
    <p:sldId id="332" r:id="rId9"/>
    <p:sldId id="333" r:id="rId10"/>
    <p:sldId id="338" r:id="rId11"/>
    <p:sldId id="335" r:id="rId12"/>
    <p:sldId id="336" r:id="rId13"/>
    <p:sldId id="340" r:id="rId14"/>
    <p:sldId id="341" r:id="rId15"/>
    <p:sldId id="342" r:id="rId16"/>
    <p:sldId id="343" r:id="rId17"/>
    <p:sldId id="344" r:id="rId18"/>
    <p:sldId id="345" r:id="rId19"/>
    <p:sldId id="337" r:id="rId20"/>
    <p:sldId id="346" r:id="rId21"/>
    <p:sldId id="326" r:id="rId22"/>
    <p:sldId id="348" r:id="rId23"/>
    <p:sldId id="349" r:id="rId24"/>
    <p:sldId id="350" r:id="rId25"/>
    <p:sldId id="352" r:id="rId26"/>
    <p:sldId id="347" r:id="rId27"/>
    <p:sldId id="351" r:id="rId28"/>
    <p:sldId id="357" r:id="rId29"/>
    <p:sldId id="353" r:id="rId30"/>
    <p:sldId id="354" r:id="rId31"/>
    <p:sldId id="327" r:id="rId32"/>
    <p:sldId id="359" r:id="rId33"/>
    <p:sldId id="360" r:id="rId34"/>
    <p:sldId id="358" r:id="rId3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87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FB785-8E86-4A14-99EB-5F34C8F88857}" type="datetimeFigureOut">
              <a:rPr lang="zh-CN" altLang="en-US"/>
              <a:pPr>
                <a:defRPr/>
              </a:pPr>
              <a:t>2014/9/18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8A0E3-ED8A-4E01-874D-88E094CC5E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43A3D-0574-400D-BA88-39B5D44086B4}" type="datetimeFigureOut">
              <a:rPr lang="zh-CN" altLang="en-US"/>
              <a:pPr>
                <a:defRPr/>
              </a:pPr>
              <a:t>2014/9/18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B604-1F05-4C8C-A95E-0AAD0F231D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E6A3-40FC-4286-AE3D-575EA1FF03B8}" type="datetimeFigureOut">
              <a:rPr lang="zh-CN" altLang="en-US"/>
              <a:pPr>
                <a:defRPr/>
              </a:pPr>
              <a:t>2014/9/18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DFCF9-DAB4-49DF-900F-243B32C8EF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6C9E-36DE-4DF9-921B-6D75D36301DC}" type="datetimeFigureOut">
              <a:rPr lang="zh-CN" altLang="en-US"/>
              <a:pPr>
                <a:defRPr/>
              </a:pPr>
              <a:t>2014/9/18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0B968-F119-4495-92DB-D0B79CDFC1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F4F31-B34E-4AD6-8C61-1CDA87AAF1DA}" type="datetimeFigureOut">
              <a:rPr lang="zh-CN" altLang="en-US"/>
              <a:pPr>
                <a:defRPr/>
              </a:pPr>
              <a:t>2014/9/18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E34B5-BE36-468F-B9C4-FF58E72B3C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F0C63-F187-43EF-806A-CFCC4BCC366C}" type="datetimeFigureOut">
              <a:rPr lang="zh-CN" altLang="en-US"/>
              <a:pPr>
                <a:defRPr/>
              </a:pPr>
              <a:t>2014/9/18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ECBC-90E4-4334-9123-E418A59F87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5053-5AB7-4B9C-917A-76738D6FACEF}" type="datetimeFigureOut">
              <a:rPr lang="zh-CN" altLang="en-US"/>
              <a:pPr>
                <a:defRPr/>
              </a:pPr>
              <a:t>2014/9/18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3E28-C79B-4543-BA34-8559C61B2A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72D1F-74D0-4C34-8C44-564105D9F393}" type="datetimeFigureOut">
              <a:rPr lang="zh-CN" altLang="en-US"/>
              <a:pPr>
                <a:defRPr/>
              </a:pPr>
              <a:t>2014/9/18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C7EA3-6530-4C98-894C-3FFD71BC68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C838-4ADC-4FD4-9131-7CF837C83D10}" type="datetimeFigureOut">
              <a:rPr lang="zh-CN" altLang="en-US"/>
              <a:pPr>
                <a:defRPr/>
              </a:pPr>
              <a:t>2014/9/18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6BD75-894C-4ED0-9C5E-5EF1AD5693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C6ACD-38D4-4A0E-B260-44B13D16D024}" type="datetimeFigureOut">
              <a:rPr lang="zh-CN" altLang="en-US"/>
              <a:pPr>
                <a:defRPr/>
              </a:pPr>
              <a:t>2014/9/18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320AE-6571-406C-A829-80E88AB510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57C58-FD59-4A3E-A1FC-CE69D9917300}" type="datetimeFigureOut">
              <a:rPr lang="zh-CN" altLang="en-US"/>
              <a:pPr>
                <a:defRPr/>
              </a:pPr>
              <a:t>2014/9/18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8140-B487-440B-85B6-69C5E29ADE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3B91AB-D56B-4F15-A3CD-65F156582A19}" type="datetimeFigureOut">
              <a:rPr lang="zh-CN" altLang="en-US"/>
              <a:pPr>
                <a:defRPr/>
              </a:pPr>
              <a:t>2014/9/18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1AABFA-0881-4130-9A60-A7F87F0306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3"/>
          <p:cNvGrpSpPr>
            <a:grpSpLocks/>
          </p:cNvGrpSpPr>
          <p:nvPr/>
        </p:nvGrpSpPr>
        <p:grpSpPr bwMode="auto">
          <a:xfrm>
            <a:off x="0" y="0"/>
            <a:ext cx="9144000" cy="1008063"/>
            <a:chOff x="38100" y="9525"/>
            <a:chExt cx="12876213" cy="1008000"/>
          </a:xfrm>
        </p:grpSpPr>
        <p:sp>
          <p:nvSpPr>
            <p:cNvPr id="3" name="矩形 2"/>
            <p:cNvSpPr/>
            <p:nvPr/>
          </p:nvSpPr>
          <p:spPr>
            <a:xfrm>
              <a:off x="38100" y="9525"/>
              <a:ext cx="7631839" cy="1008000"/>
            </a:xfrm>
            <a:prstGeom prst="rect">
              <a:avLst/>
            </a:prstGeom>
            <a:solidFill>
              <a:srgbClr val="008A62"/>
            </a:solidFill>
            <a:ln>
              <a:solidFill>
                <a:srgbClr val="008A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584992" y="9525"/>
              <a:ext cx="5329321" cy="1008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7564" y="2967335"/>
            <a:ext cx="78488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zh-C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合成</a:t>
            </a:r>
            <a:r>
              <a:rPr lang="en-US" altLang="zh-C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&amp;</a:t>
            </a:r>
            <a:r>
              <a:rPr lang="zh-CN" altLang="zh-C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特种润滑油的应用</a:t>
            </a:r>
            <a:endParaRPr lang="zh-CN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196" name="矩形 6"/>
          <p:cNvSpPr>
            <a:spLocks noChangeArrowheads="1"/>
          </p:cNvSpPr>
          <p:nvPr/>
        </p:nvSpPr>
        <p:spPr bwMode="auto">
          <a:xfrm>
            <a:off x="2735599" y="1196752"/>
            <a:ext cx="36728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 </a:t>
            </a:r>
            <a:r>
              <a:rPr lang="zh-CN" altLang="en-US" sz="3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人造板设备 </a:t>
            </a:r>
            <a:r>
              <a:rPr lang="en-US" altLang="zh-CN" sz="3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</a:t>
            </a:r>
            <a:endParaRPr lang="zh-CN" altLang="en-US" sz="36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0783" y="5805264"/>
            <a:ext cx="3262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上海森帝润滑技术有限公司</a:t>
            </a:r>
            <a:endParaRPr lang="en-US" altLang="zh-CN" sz="2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宋军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690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性能：合成润滑油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矿物润滑油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052736"/>
            <a:ext cx="233910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氧化稳定性：</a:t>
            </a:r>
            <a:endParaRPr lang="zh-CN" altLang="en-US" sz="28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9536"/>
          <a:stretch>
            <a:fillRect/>
          </a:stretch>
        </p:blipFill>
        <p:spPr bwMode="auto">
          <a:xfrm>
            <a:off x="1259632" y="1700808"/>
            <a:ext cx="772255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191683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粘度增加</a:t>
            </a:r>
            <a:endParaRPr lang="en-US" altLang="zh-CN" sz="2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ctr"/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%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94928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时间，小时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690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性能：合成润滑油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矿物润滑油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48076"/>
            <a:ext cx="7128792" cy="476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1052736"/>
            <a:ext cx="233910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氧化稳定性：</a:t>
            </a:r>
            <a:endParaRPr lang="zh-CN" altLang="en-US" sz="28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91683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寿命，</a:t>
            </a:r>
            <a:endParaRPr lang="en-US" altLang="zh-CN" sz="20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小时</a:t>
            </a:r>
            <a:endParaRPr lang="zh-CN" altLang="en-US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6457890"/>
            <a:ext cx="1762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温度，℃</a:t>
            </a:r>
            <a:endParaRPr lang="zh-CN" altLang="en-US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052736"/>
            <a:ext cx="74168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一、石油勘探、开采巨头</a:t>
            </a:r>
            <a:endParaRPr lang="en-US" altLang="zh-CN" sz="32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 </a:t>
            </a: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埃克森美孚 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ExxonMobil</a:t>
            </a:r>
          </a:p>
          <a:p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 </a:t>
            </a: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雪佛龙 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Chevron</a:t>
            </a:r>
          </a:p>
          <a:p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32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二、大型化学品公司</a:t>
            </a:r>
            <a:endParaRPr lang="en-US" altLang="zh-CN" sz="32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 </a:t>
            </a: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陶氏化学 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DOW</a:t>
            </a:r>
          </a:p>
          <a:p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 </a:t>
            </a: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科聚亚 </a:t>
            </a:r>
            <a:r>
              <a:rPr lang="en-US" altLang="zh-CN" sz="24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Chemtura</a:t>
            </a:r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 </a:t>
            </a: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巴斯夫 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BASF</a:t>
            </a:r>
          </a:p>
          <a:p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32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三、小型的化学品和石油化工公司</a:t>
            </a:r>
            <a:endParaRPr lang="en-US" altLang="zh-CN" sz="32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 </a:t>
            </a: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斯泰潘 </a:t>
            </a:r>
            <a:r>
              <a:rPr lang="en-US" altLang="zh-CN" sz="24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Stepan</a:t>
            </a:r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 </a:t>
            </a: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科宁 </a:t>
            </a:r>
            <a:r>
              <a:rPr lang="en-US" altLang="zh-CN" sz="24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Cognis</a:t>
            </a:r>
            <a:endParaRPr lang="zh-CN" altLang="en-US" sz="2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864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合成基础油的主要生产厂家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合成基础油的市场（全球）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331640" y="1124744"/>
          <a:ext cx="6480720" cy="4608512"/>
        </p:xfrm>
        <a:graphic>
          <a:graphicData uri="http://schemas.openxmlformats.org/drawingml/2006/table">
            <a:tbl>
              <a:tblPr/>
              <a:tblGrid>
                <a:gridCol w="1800200"/>
                <a:gridCol w="4680520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i="0" u="none" strike="noStrike" dirty="0" smtClean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年份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i="0" u="none" strike="noStrike" dirty="0" smtClean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年市场总量（亿，美元）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2008</a:t>
                      </a:r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 smtClean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9.5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2009</a:t>
                      </a:r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 smtClean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9.9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2010</a:t>
                      </a:r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 smtClean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10.5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2011</a:t>
                      </a:r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 smtClean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11.1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2012</a:t>
                      </a:r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 smtClean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11.7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2013</a:t>
                      </a:r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 smtClean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12.4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2014</a:t>
                      </a:r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i="0" u="none" strike="noStrike" dirty="0" smtClean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预计</a:t>
                      </a:r>
                      <a:r>
                        <a:rPr lang="en-US" altLang="zh-CN" sz="2400" b="0" i="0" u="none" strike="noStrike" dirty="0" smtClean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13.3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54272" y="5949280"/>
            <a:ext cx="423545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年复合平均增长率：</a:t>
            </a:r>
            <a:r>
              <a:rPr lang="en-US" altLang="zh-CN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5.3%</a:t>
            </a:r>
            <a:endParaRPr lang="zh-CN" altLang="en-US" sz="28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中国合成润滑油的发展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124744"/>
            <a:ext cx="634019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随着进口设备的指定用油被引入；</a:t>
            </a:r>
            <a:endParaRPr lang="en-US" altLang="zh-CN" sz="3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3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3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90%</a:t>
            </a:r>
            <a:r>
              <a:rPr lang="zh-CN" altLang="en-US" sz="3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为进口产品；</a:t>
            </a:r>
            <a:endParaRPr lang="en-US" altLang="zh-CN" sz="3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3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3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润滑油总用量的 </a:t>
            </a:r>
            <a:r>
              <a:rPr lang="en-US" altLang="zh-CN" sz="3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 ~ 5%</a:t>
            </a:r>
          </a:p>
          <a:p>
            <a:endParaRPr lang="en-US" altLang="zh-CN" sz="3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3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原因：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国际巨头的专利控制</a:t>
            </a:r>
            <a:endParaRPr lang="en-US" altLang="zh-CN" sz="4000" b="1" dirty="0" smtClean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应用的广泛程度</a:t>
            </a:r>
            <a:endParaRPr lang="zh-CN" altLang="en-US" sz="40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润滑油的性能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7103" y="1772816"/>
            <a:ext cx="4629794" cy="2304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润滑油的性能取决于：</a:t>
            </a:r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基础油的性能</a:t>
            </a:r>
            <a:endParaRPr lang="en-US" altLang="zh-CN" sz="3600" b="1" dirty="0" smtClean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添加剂配方的平衡性</a:t>
            </a:r>
            <a:endParaRPr lang="zh-CN" altLang="en-US" sz="36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7751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基础油的性能：</a:t>
            </a:r>
            <a:endParaRPr lang="en-US" altLang="zh-CN" sz="24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4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合成基础油 </a:t>
            </a: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&gt; </a:t>
            </a:r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矿物基础油          合成润滑油 </a:t>
            </a: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&gt; </a:t>
            </a:r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矿物润滑油</a:t>
            </a:r>
            <a:endParaRPr lang="zh-CN" altLang="en-US" sz="2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176464" y="198884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8864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润滑油的性能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126" y="2844225"/>
            <a:ext cx="755174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根据设备工况，选择最合适的基础油</a:t>
            </a:r>
            <a:endParaRPr lang="zh-CN" altLang="en-US" sz="32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789040"/>
            <a:ext cx="3440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如：运行在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220℃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以上的钢带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95535" y="4221088"/>
          <a:ext cx="849694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基础油</a:t>
                      </a:r>
                      <a:endParaRPr lang="zh-CN" altLang="en-US" sz="24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Mo</a:t>
                      </a:r>
                      <a:endParaRPr lang="zh-CN" altLang="en-US" sz="24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PAO</a:t>
                      </a:r>
                      <a:endParaRPr lang="zh-CN" altLang="en-US" sz="24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PAG</a:t>
                      </a:r>
                      <a:endParaRPr lang="zh-CN" altLang="en-US" sz="24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POE</a:t>
                      </a:r>
                      <a:endParaRPr lang="zh-CN" altLang="en-US" sz="24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工作温度范围，</a:t>
                      </a:r>
                      <a:r>
                        <a:rPr lang="en-US" altLang="zh-CN" sz="2400" b="1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℃</a:t>
                      </a:r>
                      <a:endParaRPr lang="zh-CN" altLang="en-US" sz="2400" b="1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-18 ~ 120</a:t>
                      </a:r>
                      <a:endParaRPr lang="zh-CN" altLang="en-US" sz="24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-55 ~ 160</a:t>
                      </a:r>
                      <a:endParaRPr lang="zh-CN" altLang="en-US" sz="24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-35 ~ 220</a:t>
                      </a:r>
                      <a:endParaRPr lang="zh-CN" altLang="en-US" sz="24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-35 ~ 240</a:t>
                      </a:r>
                      <a:endParaRPr lang="zh-CN" altLang="en-US" sz="24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结焦倾向</a:t>
                      </a:r>
                      <a:endParaRPr lang="zh-CN" altLang="en-US" sz="2400" b="1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高</a:t>
                      </a:r>
                      <a:endParaRPr lang="zh-CN" altLang="en-US" sz="24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低</a:t>
                      </a:r>
                      <a:endParaRPr lang="zh-CN" altLang="en-US" sz="24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极低</a:t>
                      </a:r>
                      <a:endParaRPr lang="zh-CN" altLang="en-US" sz="24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极低</a:t>
                      </a:r>
                      <a:endParaRPr lang="zh-CN" altLang="en-US" sz="24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挥发率</a:t>
                      </a:r>
                      <a:endParaRPr lang="zh-CN" altLang="en-US" sz="2400" b="1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高</a:t>
                      </a:r>
                      <a:endParaRPr lang="zh-CN" altLang="en-US" sz="24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低</a:t>
                      </a:r>
                      <a:endParaRPr lang="zh-CN" altLang="en-US" sz="24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低</a:t>
                      </a:r>
                      <a:endParaRPr lang="zh-CN" altLang="en-US" sz="24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极低</a:t>
                      </a:r>
                      <a:endParaRPr lang="zh-CN" altLang="en-US" sz="24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润滑油的性能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572464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添加剂配方的平衡性：润滑油技术的关键</a:t>
            </a:r>
            <a:endParaRPr lang="zh-CN" altLang="en-US" sz="24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3147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配方的研究</a:t>
            </a:r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添加剂供应商的支持</a:t>
            </a:r>
            <a:endParaRPr lang="zh-CN" altLang="en-US" sz="2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" name="图片 4" descr="添加剂配方的平衡-不平衡的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4175719" cy="2929579"/>
          </a:xfrm>
          <a:prstGeom prst="rect">
            <a:avLst/>
          </a:prstGeom>
        </p:spPr>
      </p:pic>
      <p:pic>
        <p:nvPicPr>
          <p:cNvPr id="6" name="图片 5" descr="添加剂配方的平衡-平衡的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2775" y="2492896"/>
            <a:ext cx="4176464" cy="2930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8927" y="558924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不平衡的配方</a:t>
            </a:r>
            <a:endParaRPr lang="zh-CN" altLang="en-US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7439" y="558924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平衡的配方</a:t>
            </a:r>
            <a:endParaRPr lang="zh-CN" altLang="en-US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0" y="188640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国内合成润滑油的研发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56266" y="1761197"/>
            <a:ext cx="723146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合成润滑油配方的研发成本高</a:t>
            </a:r>
            <a:endParaRPr lang="en-US" altLang="zh-CN" sz="2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合成润滑油的应用少，研发成本回收周期长</a:t>
            </a:r>
            <a:endParaRPr lang="en-US" altLang="zh-CN" sz="2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国内几乎无高品质的添加剂生产商</a:t>
            </a:r>
            <a:endParaRPr lang="en-US" altLang="zh-CN" sz="2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国内几乎无高品质的合成基础油生产商</a:t>
            </a:r>
            <a:endParaRPr lang="en-US" altLang="zh-CN" sz="2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原材料几乎完全依赖进口</a:t>
            </a:r>
            <a:endParaRPr lang="zh-CN" altLang="en-US" sz="2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国内合成润滑油的现状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5339" y="2090172"/>
            <a:ext cx="651332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企业对设备运行可靠性的要求大大提高</a:t>
            </a:r>
            <a:endParaRPr lang="en-US" altLang="zh-CN" sz="2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合成润滑油的应用范围在扩大中</a:t>
            </a:r>
            <a:endParaRPr lang="en-US" altLang="zh-CN" sz="2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部分润滑油生产企业投入研发力量</a:t>
            </a:r>
            <a:endParaRPr lang="en-US" altLang="zh-CN" sz="2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国外原材料生产商更加重视中国市场</a:t>
            </a:r>
            <a:endParaRPr lang="zh-CN" altLang="en-US" sz="2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润滑油的分类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67544" y="1912620"/>
          <a:ext cx="8280920" cy="374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744416"/>
                <a:gridCol w="2016224"/>
                <a:gridCol w="1080120"/>
              </a:tblGrid>
              <a:tr h="55081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基础油分类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定义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基础油名称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润滑油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584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I </a:t>
                      </a:r>
                      <a:r>
                        <a:rPr lang="zh-CN" altLang="en-US" b="1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i="0" kern="120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传统溶剂精炼矿物油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矿物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矿物</a:t>
                      </a:r>
                      <a:endParaRPr lang="en-US" altLang="zh-CN" b="1" dirty="0" smtClean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  <a:p>
                      <a:pPr algn="ctr"/>
                      <a:r>
                        <a:rPr lang="zh-CN" altLang="en-US" b="1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润滑油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4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II </a:t>
                      </a:r>
                      <a:r>
                        <a:rPr lang="zh-CN" altLang="en-US" b="1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i="0" kern="120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加氢裂解矿物油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4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III </a:t>
                      </a:r>
                      <a:r>
                        <a:rPr lang="zh-CN" altLang="en-US" b="1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i="0" kern="120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高度加氢裂解或加氢异构化脱蜡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4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IV </a:t>
                      </a:r>
                      <a:r>
                        <a:rPr lang="zh-CN" altLang="en-US" b="1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聚</a:t>
                      </a:r>
                      <a:r>
                        <a:rPr lang="el-GR" altLang="zh-CN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α</a:t>
                      </a:r>
                      <a:r>
                        <a:rPr lang="zh-CN" altLang="el-GR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－</a:t>
                      </a:r>
                      <a:r>
                        <a:rPr lang="zh-CN" alt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烯烃（</a:t>
                      </a:r>
                      <a:r>
                        <a:rPr lang="en-US" altLang="zh-CN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PAO</a:t>
                      </a:r>
                      <a:r>
                        <a:rPr lang="zh-CN" alt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合成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合成</a:t>
                      </a:r>
                      <a:endParaRPr lang="en-US" altLang="zh-CN" b="1" dirty="0" smtClean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  <a:p>
                      <a:pPr algn="ctr"/>
                      <a:r>
                        <a:rPr lang="zh-CN" altLang="en-US" b="1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润滑油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39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V </a:t>
                      </a:r>
                      <a:r>
                        <a:rPr lang="zh-CN" altLang="en-US" b="1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i="0" kern="1200" dirty="0" smtClean="0">
                          <a:solidFill>
                            <a:schemeClr val="dk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其他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酯类、聚醚类、</a:t>
                      </a:r>
                      <a:endParaRPr lang="en-US" altLang="zh-CN" b="1" dirty="0" smtClean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  <a:p>
                      <a:pPr algn="ctr"/>
                      <a:r>
                        <a:rPr lang="zh-CN" altLang="en-US" b="1" dirty="0" smtClean="0">
                          <a:solidFill>
                            <a:schemeClr val="tx1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硅油、氟油等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67544" y="119675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API</a:t>
            </a: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（美国石油协会）分类：</a:t>
            </a:r>
            <a:endParaRPr lang="en-US" altLang="zh-CN" sz="28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国内润滑油企业的研发能力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08720"/>
            <a:ext cx="46858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取决于：</a:t>
            </a:r>
            <a:endParaRPr lang="en-US" altLang="zh-CN" sz="24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对市场的准确预测</a:t>
            </a:r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对创建自有品牌的持续努力</a:t>
            </a:r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与国外原材料供应商的密切合作</a:t>
            </a:r>
            <a:endParaRPr lang="zh-CN" altLang="en-US" sz="2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636912"/>
            <a:ext cx="8352928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如何达到国际知名品牌润滑油的性能：</a:t>
            </a:r>
            <a:endParaRPr lang="en-US" altLang="zh-CN" sz="24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、基本要求：</a:t>
            </a:r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—— </a:t>
            </a: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对润滑油技术的深入了解</a:t>
            </a:r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—— </a:t>
            </a: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研发能力</a:t>
            </a:r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、持续的润滑油性能的提高能力</a:t>
            </a:r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—— </a:t>
            </a: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与国外原材料供应商的合作</a:t>
            </a:r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、品质控制</a:t>
            </a:r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—— </a:t>
            </a: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长期保持稳定</a:t>
            </a:r>
            <a:endParaRPr lang="zh-CN" altLang="en-US" sz="2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597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合成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&amp;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特种润滑油在人造板设备中的应用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7544" y="980728"/>
            <a:ext cx="57951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国产设备：</a:t>
            </a:r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极少应用</a:t>
            </a:r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厂家对合成润滑油的了解程度不高</a:t>
            </a:r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67544" y="2636912"/>
            <a:ext cx="6872394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现状：</a:t>
            </a:r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随着进口设备被引进</a:t>
            </a:r>
            <a:endParaRPr lang="en-US" altLang="zh-CN" sz="2800" b="1" dirty="0" smtClean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应用范围扩大</a:t>
            </a:r>
            <a:endParaRPr lang="en-US" altLang="zh-CN" sz="2800" b="1" dirty="0" smtClean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8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不同进口设备制造商推荐不同品牌的油品</a:t>
            </a:r>
            <a:endParaRPr lang="en-US" altLang="zh-CN" sz="2800" b="1" dirty="0" smtClean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如：</a:t>
            </a:r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全合成导热油 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—— </a:t>
            </a: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替代了矿物型导热油</a:t>
            </a:r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高温链条油 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—— </a:t>
            </a: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在连续压机上广泛应用</a:t>
            </a:r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特种润滑脂 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—— </a:t>
            </a: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在人造板设备中被广泛应用</a:t>
            </a:r>
            <a:endParaRPr lang="zh-CN" altLang="en-US" sz="2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不同品牌润滑油的互换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87524" y="1052736"/>
          <a:ext cx="8568951" cy="4680522"/>
        </p:xfrm>
        <a:graphic>
          <a:graphicData uri="http://schemas.openxmlformats.org/drawingml/2006/table">
            <a:tbl>
              <a:tblPr/>
              <a:tblGrid>
                <a:gridCol w="1620180"/>
                <a:gridCol w="2520280"/>
                <a:gridCol w="1944216"/>
                <a:gridCol w="2484275"/>
              </a:tblGrid>
              <a:tr h="520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Mobil</a:t>
                      </a:r>
                      <a:endParaRPr lang="en-US" sz="1800" b="1" i="0" u="none" strike="noStrike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BP</a:t>
                      </a:r>
                      <a:endParaRPr lang="en-US" sz="1800" b="1" i="0" u="none" strike="noStrike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Castrol</a:t>
                      </a:r>
                      <a:endParaRPr lang="en-US" sz="1800" b="1" i="0" u="none" strike="noStrike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Shell</a:t>
                      </a:r>
                      <a:endParaRPr lang="en-US" sz="1800" b="1" i="0" u="none" strike="noStrike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DTE 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Energol</a:t>
                      </a:r>
                      <a:r>
                        <a:rPr lang="en-US" sz="1800" b="0" i="0" u="none" strike="noStrike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HLP 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Hyspin</a:t>
                      </a:r>
                      <a:r>
                        <a:rPr lang="en-US" sz="1800" b="0" i="0" u="none" strike="noStrike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AWS 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Tellus</a:t>
                      </a:r>
                      <a:r>
                        <a:rPr lang="en-US" sz="1800" b="0" i="0" u="none" strike="noStrike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DTE 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Energol HLP 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Hyspin AWS 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Tellus 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GEAR630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Energol GR-XP 220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Alpha SP 220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Omala 220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GEAR629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Energol GR-XP 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Alpha SP 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Omala 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GEAR 634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Energol GR-XP 460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Alpha SP 460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Omala 460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HYD AW 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Hydraulic Oil 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Hydraulic Oil AW 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LUX EP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Energrease LS EP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Spheerol EP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Alvania EP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GEAR 627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Energol GR-XP 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Alpha SP 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Omala</a:t>
                      </a:r>
                      <a:r>
                        <a:rPr lang="en-US" sz="1800" b="0" i="0" u="none" strike="noStrike" dirty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上海森帝润滑技术有限公司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9388" y="1052736"/>
            <a:ext cx="8964612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296" tIns="35648" rIns="71296" bIns="3564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成立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于 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2005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年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6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月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由从事润滑油研发、生产和销售多年的国内外专家创建而成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工厂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位于上海市嘉定，占地面积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余亩</a:t>
            </a:r>
            <a:endParaRPr lang="en-US" altLang="zh-CN" sz="2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员工 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60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人以上</a:t>
            </a:r>
          </a:p>
        </p:txBody>
      </p:sp>
      <p:pic>
        <p:nvPicPr>
          <p:cNvPr id="3073" name="Picture 1" descr="F:\Synnex Oil 公司管理文件\公司照片\公司生产基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575654"/>
            <a:ext cx="5724128" cy="42823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上海森帝润滑技术有限公司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3" name="Picture 4" descr="E:\相机\2014-03-20 工厂照片\DSC00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151408"/>
            <a:ext cx="6588125" cy="494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956376" y="2090172"/>
            <a:ext cx="54373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生</a:t>
            </a:r>
            <a:endParaRPr lang="en-US" altLang="zh-CN" sz="2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产</a:t>
            </a:r>
            <a:endParaRPr lang="en-US" altLang="zh-CN" sz="2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车</a:t>
            </a:r>
            <a:endParaRPr lang="en-US" altLang="zh-CN" sz="2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间</a:t>
            </a:r>
            <a:endParaRPr lang="en-US" altLang="zh-CN" sz="2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一</a:t>
            </a:r>
            <a:endParaRPr lang="en-US" altLang="zh-CN" sz="2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瞥</a:t>
            </a:r>
            <a:endParaRPr lang="zh-CN" altLang="en-US" sz="2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上海森帝润滑技术有限公司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6376" y="2090172"/>
            <a:ext cx="5437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仓</a:t>
            </a:r>
            <a:endParaRPr lang="en-US" altLang="zh-CN" sz="2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库</a:t>
            </a:r>
            <a:endParaRPr lang="en-US" altLang="zh-CN" sz="2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一</a:t>
            </a:r>
            <a:endParaRPr lang="en-US" altLang="zh-CN" sz="2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瞥</a:t>
            </a:r>
            <a:endParaRPr lang="zh-CN" altLang="en-US" sz="2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0962" name="Picture 2" descr="F:\Synnex Oil 公司管理文件\公司照片\2014-07-31 化验室\DSC00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44621"/>
            <a:ext cx="6624736" cy="4968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上海森帝润滑技术有限公司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122" name="Picture 2" descr="F:\Synnex Oil 公司管理文件\公司照片\2014-07-31 化验室\DSC0091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8"/>
            <a:ext cx="1918672" cy="2558230"/>
          </a:xfrm>
          <a:prstGeom prst="rect">
            <a:avLst/>
          </a:prstGeom>
          <a:noFill/>
        </p:spPr>
      </p:pic>
      <p:pic>
        <p:nvPicPr>
          <p:cNvPr id="5124" name="Picture 4" descr="F:\Synnex Oil 公司管理文件\公司照片\2014-07-31 化验室\DSC00898.JPG"/>
          <p:cNvPicPr>
            <a:picLocks noChangeAspect="1" noChangeArrowheads="1"/>
          </p:cNvPicPr>
          <p:nvPr/>
        </p:nvPicPr>
        <p:blipFill>
          <a:blip r:embed="rId3" cstate="print"/>
          <a:srcRect l="25333" r="21187"/>
          <a:stretch>
            <a:fillRect/>
          </a:stretch>
        </p:blipFill>
        <p:spPr bwMode="auto">
          <a:xfrm>
            <a:off x="179512" y="4293096"/>
            <a:ext cx="1368152" cy="1918672"/>
          </a:xfrm>
          <a:prstGeom prst="rect">
            <a:avLst/>
          </a:prstGeom>
          <a:noFill/>
        </p:spPr>
      </p:pic>
      <p:pic>
        <p:nvPicPr>
          <p:cNvPr id="5125" name="Picture 5" descr="F:\Synnex Oil 公司管理文件\公司照片\2014-07-31 化验室\DSC00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068960"/>
            <a:ext cx="2558230" cy="1918672"/>
          </a:xfrm>
          <a:prstGeom prst="rect">
            <a:avLst/>
          </a:prstGeom>
          <a:noFill/>
        </p:spPr>
      </p:pic>
      <p:pic>
        <p:nvPicPr>
          <p:cNvPr id="5126" name="Picture 6" descr="F:\Synnex Oil 公司管理文件\公司照片\2014-07-31 化验室\DSC00902.JPG"/>
          <p:cNvPicPr>
            <a:picLocks noChangeAspect="1" noChangeArrowheads="1"/>
          </p:cNvPicPr>
          <p:nvPr/>
        </p:nvPicPr>
        <p:blipFill>
          <a:blip r:embed="rId5" cstate="print"/>
          <a:srcRect l="11259" r="15557"/>
          <a:stretch>
            <a:fillRect/>
          </a:stretch>
        </p:blipFill>
        <p:spPr bwMode="auto">
          <a:xfrm>
            <a:off x="4355976" y="3140968"/>
            <a:ext cx="1872208" cy="1918672"/>
          </a:xfrm>
          <a:prstGeom prst="rect">
            <a:avLst/>
          </a:prstGeom>
          <a:noFill/>
        </p:spPr>
      </p:pic>
      <p:pic>
        <p:nvPicPr>
          <p:cNvPr id="5127" name="Picture 7" descr="F:\Synnex Oil 公司管理文件\公司照片\2014-07-31 化验室\DSC009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052736"/>
            <a:ext cx="2558230" cy="1918672"/>
          </a:xfrm>
          <a:prstGeom prst="rect">
            <a:avLst/>
          </a:prstGeom>
          <a:noFill/>
        </p:spPr>
      </p:pic>
      <p:pic>
        <p:nvPicPr>
          <p:cNvPr id="5128" name="Picture 8" descr="F:\Synnex Oil 公司管理文件\公司照片\2014-07-31 化验室\DSC00921.JPG"/>
          <p:cNvPicPr>
            <a:picLocks noChangeAspect="1" noChangeArrowheads="1"/>
          </p:cNvPicPr>
          <p:nvPr/>
        </p:nvPicPr>
        <p:blipFill>
          <a:blip r:embed="rId7" cstate="print"/>
          <a:srcRect l="11259" t="7506" r="15557" b="21187"/>
          <a:stretch>
            <a:fillRect/>
          </a:stretch>
        </p:blipFill>
        <p:spPr bwMode="auto">
          <a:xfrm>
            <a:off x="179512" y="2708920"/>
            <a:ext cx="1872208" cy="1368152"/>
          </a:xfrm>
          <a:prstGeom prst="rect">
            <a:avLst/>
          </a:prstGeom>
          <a:noFill/>
        </p:spPr>
      </p:pic>
      <p:pic>
        <p:nvPicPr>
          <p:cNvPr id="5130" name="Picture 10" descr="F:\Synnex Oil 公司管理文件\公司照片\2014-07-31 化验室\DSC00924.JPG"/>
          <p:cNvPicPr>
            <a:picLocks noChangeAspect="1" noChangeArrowheads="1"/>
          </p:cNvPicPr>
          <p:nvPr/>
        </p:nvPicPr>
        <p:blipFill>
          <a:blip r:embed="rId8" cstate="print"/>
          <a:srcRect l="16223" t="11259" r="16223" b="17434"/>
          <a:stretch>
            <a:fillRect/>
          </a:stretch>
        </p:blipFill>
        <p:spPr bwMode="auto">
          <a:xfrm>
            <a:off x="7308304" y="5373216"/>
            <a:ext cx="1728192" cy="1368152"/>
          </a:xfrm>
          <a:prstGeom prst="rect">
            <a:avLst/>
          </a:prstGeom>
          <a:noFill/>
        </p:spPr>
      </p:pic>
      <p:pic>
        <p:nvPicPr>
          <p:cNvPr id="5131" name="Picture 11" descr="F:\Synnex Oil 公司管理文件\公司照片\2014-07-31 化验室\DSC00934.JPG"/>
          <p:cNvPicPr>
            <a:picLocks noChangeAspect="1" noChangeArrowheads="1"/>
          </p:cNvPicPr>
          <p:nvPr/>
        </p:nvPicPr>
        <p:blipFill>
          <a:blip r:embed="rId9" cstate="print"/>
          <a:srcRect l="25333" t="18765" r="21187" b="13681"/>
          <a:stretch>
            <a:fillRect/>
          </a:stretch>
        </p:blipFill>
        <p:spPr bwMode="auto">
          <a:xfrm>
            <a:off x="5724128" y="5445224"/>
            <a:ext cx="1368152" cy="1296144"/>
          </a:xfrm>
          <a:prstGeom prst="rect">
            <a:avLst/>
          </a:prstGeom>
          <a:noFill/>
        </p:spPr>
      </p:pic>
      <p:pic>
        <p:nvPicPr>
          <p:cNvPr id="5132" name="Picture 12" descr="F:\Synnex Oil 公司管理文件\公司照片\2014-07-31 化验室\DSC00935.JPG"/>
          <p:cNvPicPr>
            <a:picLocks noChangeAspect="1" noChangeArrowheads="1"/>
          </p:cNvPicPr>
          <p:nvPr/>
        </p:nvPicPr>
        <p:blipFill>
          <a:blip r:embed="rId10" cstate="print"/>
          <a:srcRect l="21187" t="17434" r="8444" b="26271"/>
          <a:stretch>
            <a:fillRect/>
          </a:stretch>
        </p:blipFill>
        <p:spPr bwMode="auto">
          <a:xfrm rot="5400000">
            <a:off x="3779912" y="1340768"/>
            <a:ext cx="1800200" cy="1080120"/>
          </a:xfrm>
          <a:prstGeom prst="rect">
            <a:avLst/>
          </a:prstGeom>
          <a:noFill/>
        </p:spPr>
      </p:pic>
      <p:pic>
        <p:nvPicPr>
          <p:cNvPr id="5133" name="Picture 13" descr="F:\Synnex Oil 公司管理文件\公司照片\2014-07-31 化验室\DSC00936.JPG"/>
          <p:cNvPicPr>
            <a:picLocks noChangeAspect="1" noChangeArrowheads="1"/>
          </p:cNvPicPr>
          <p:nvPr/>
        </p:nvPicPr>
        <p:blipFill>
          <a:blip r:embed="rId11" cstate="print"/>
          <a:srcRect l="25333" t="11259" r="26816" b="13681"/>
          <a:stretch>
            <a:fillRect/>
          </a:stretch>
        </p:blipFill>
        <p:spPr bwMode="auto">
          <a:xfrm>
            <a:off x="107504" y="980728"/>
            <a:ext cx="1224136" cy="1440160"/>
          </a:xfrm>
          <a:prstGeom prst="rect">
            <a:avLst/>
          </a:prstGeom>
          <a:noFill/>
        </p:spPr>
      </p:pic>
      <p:pic>
        <p:nvPicPr>
          <p:cNvPr id="5135" name="Picture 15" descr="F:\Synnex Oil 公司管理文件\公司照片\2014-07-31 化验室\DSC00943.JPG"/>
          <p:cNvPicPr>
            <a:picLocks noChangeAspect="1" noChangeArrowheads="1"/>
          </p:cNvPicPr>
          <p:nvPr/>
        </p:nvPicPr>
        <p:blipFill>
          <a:blip r:embed="rId12" cstate="print"/>
          <a:srcRect l="25333" t="24940" r="12742" b="18765"/>
          <a:stretch>
            <a:fillRect/>
          </a:stretch>
        </p:blipFill>
        <p:spPr bwMode="auto">
          <a:xfrm rot="5400000">
            <a:off x="5040052" y="1304764"/>
            <a:ext cx="1584176" cy="1080120"/>
          </a:xfrm>
          <a:prstGeom prst="rect">
            <a:avLst/>
          </a:prstGeom>
          <a:noFill/>
        </p:spPr>
      </p:pic>
      <p:pic>
        <p:nvPicPr>
          <p:cNvPr id="5136" name="Picture 16" descr="F:\Synnex Oil 公司管理文件\公司照片\2014-07-31 化验室\DSC00946.JPG"/>
          <p:cNvPicPr>
            <a:picLocks noChangeAspect="1" noChangeArrowheads="1"/>
          </p:cNvPicPr>
          <p:nvPr/>
        </p:nvPicPr>
        <p:blipFill>
          <a:blip r:embed="rId13" cstate="print"/>
          <a:srcRect l="17131" t="15335" r="6870" b="17110"/>
          <a:stretch>
            <a:fillRect/>
          </a:stretch>
        </p:blipFill>
        <p:spPr bwMode="auto">
          <a:xfrm rot="5400000">
            <a:off x="2375755" y="1304764"/>
            <a:ext cx="1944216" cy="1296145"/>
          </a:xfrm>
          <a:prstGeom prst="rect">
            <a:avLst/>
          </a:prstGeom>
          <a:noFill/>
        </p:spPr>
      </p:pic>
      <p:pic>
        <p:nvPicPr>
          <p:cNvPr id="5137" name="Picture 17" descr="F:\Synnex Oil 公司管理文件\公司照片\2014-07-31 化验室\DSC00948.JPG"/>
          <p:cNvPicPr>
            <a:picLocks noChangeAspect="1" noChangeArrowheads="1"/>
          </p:cNvPicPr>
          <p:nvPr/>
        </p:nvPicPr>
        <p:blipFill>
          <a:blip r:embed="rId14" cstate="print"/>
          <a:srcRect l="22518" t="6175" r="35261" b="15012"/>
          <a:stretch>
            <a:fillRect/>
          </a:stretch>
        </p:blipFill>
        <p:spPr bwMode="auto">
          <a:xfrm>
            <a:off x="1475656" y="980728"/>
            <a:ext cx="1080120" cy="151216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979712" y="602128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完善的研发和检测手段</a:t>
            </a:r>
            <a:endParaRPr lang="zh-CN" altLang="en-US" sz="24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上海森帝润滑技术有限公司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797152"/>
            <a:ext cx="8802410" cy="144655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愿景：</a:t>
            </a:r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3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成为中国合成润滑油、特种润滑油行业的领导者</a:t>
            </a:r>
            <a:endParaRPr lang="zh-CN" altLang="en-US" sz="3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7118" y="2858841"/>
            <a:ext cx="343395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Syn</a:t>
            </a:r>
            <a:r>
              <a:rPr lang="en-US" altLang="zh-CN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— </a:t>
            </a:r>
            <a:r>
              <a:rPr lang="zh-CN" altLang="en-US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合成</a:t>
            </a:r>
            <a:endParaRPr lang="en-US" altLang="zh-CN" sz="4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40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Nex</a:t>
            </a:r>
            <a:r>
              <a:rPr lang="zh-CN" altLang="en-US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 </a:t>
            </a:r>
            <a:r>
              <a:rPr lang="zh-CN" altLang="en-US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下一代</a:t>
            </a:r>
            <a:endParaRPr lang="zh-CN" altLang="en-US" sz="4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25" name="Picture 1" descr="F:\Synnex Oil 公司管理文件\公司文件模板\森帝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9505" y="1124744"/>
            <a:ext cx="3804989" cy="1595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上海森帝润滑技术有限公司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2270" y="980728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为中国人造板行业提供的产品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772816"/>
            <a:ext cx="5929828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3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已经为人造板行业提供的产品：</a:t>
            </a:r>
            <a:endParaRPr lang="en-US" altLang="zh-CN" sz="3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高温链条油 </a:t>
            </a: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 </a:t>
            </a:r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钢带、辊针润滑</a:t>
            </a:r>
            <a:endParaRPr lang="en-US" altLang="zh-CN" sz="2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特种润滑脂 </a:t>
            </a: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 </a:t>
            </a:r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轴承、导轨润滑</a:t>
            </a:r>
            <a:endParaRPr lang="en-US" altLang="zh-CN" sz="2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合成齿轮油 </a:t>
            </a: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 </a:t>
            </a:r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压机齿轮箱润滑</a:t>
            </a:r>
            <a:endParaRPr lang="en-US" altLang="zh-CN" sz="2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合成导热油</a:t>
            </a:r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高温</a:t>
            </a: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轴承油 </a:t>
            </a: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 </a:t>
            </a:r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热辊轴承润滑</a:t>
            </a:r>
            <a:endParaRPr lang="en-US" altLang="zh-CN" sz="2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空气压缩机油</a:t>
            </a:r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等等</a:t>
            </a:r>
            <a:endParaRPr lang="zh-CN" altLang="en-US" sz="28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上海森帝润滑技术有限公司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2270" y="980728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为中国人造板行业提供的服务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772816"/>
            <a:ext cx="5929828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3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已经为人造板行业提供的服务：</a:t>
            </a:r>
            <a:endParaRPr lang="en-US" altLang="zh-CN" sz="3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润滑油使用调查 </a:t>
            </a:r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润滑油品种统一 </a:t>
            </a:r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润滑优化</a:t>
            </a:r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润滑剂的正确使用</a:t>
            </a:r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润滑基础知识培训</a:t>
            </a:r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全面润滑管理制度的建立</a:t>
            </a:r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等等</a:t>
            </a:r>
            <a:endParaRPr lang="zh-CN" altLang="en-US" sz="28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合成基础油的发展历史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056793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1877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年 　　 </a:t>
            </a:r>
            <a:r>
              <a:rPr lang="en-US" altLang="zh-CN" sz="20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C.Friedler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和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J.M. Crafts 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合成出第一个合成烃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 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1913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年 　　德国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Friendrich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Bergius 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发展了生产合成油的加氢工艺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 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1921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年 　　美国标准石油公司生产出第一桶合成油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1925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年 　　德国发展了合成油工业化生产工艺路线</a:t>
            </a:r>
            <a:b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1937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年　　 聚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α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烯烃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-PAO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首次合成成功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 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1939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年　　 德国合成油工艺被商 业化使用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 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1942~45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　　在船队和商用车辆中开始使用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PAG(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聚烷基乙二醇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合成油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 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1944~1954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　德国合成润滑油数量已占到其润滑油供应总量的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10%. 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1965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年　　 美孚引入全合成脂概念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 </a:t>
            </a: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上海森帝润滑技术有限公司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1986" name="Picture 2" descr="F:\Synnex Oil 用户现场照片\陕西\陕-杨凌-中心林产-20120807\IMG_0058 - 副本.JPG"/>
          <p:cNvPicPr>
            <a:picLocks noChangeAspect="1" noChangeArrowheads="1"/>
          </p:cNvPicPr>
          <p:nvPr/>
        </p:nvPicPr>
        <p:blipFill>
          <a:blip r:embed="rId2" cstate="print"/>
          <a:srcRect b="17391"/>
          <a:stretch>
            <a:fillRect/>
          </a:stretch>
        </p:blipFill>
        <p:spPr bwMode="auto">
          <a:xfrm>
            <a:off x="155509" y="2996952"/>
            <a:ext cx="4416491" cy="2736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987" name="Picture 3" descr="F:\Synnex Oil 用户现场照片\吉林\吉林-延吉\吉-延吉\延吉汪清林源木业\201007051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17648"/>
            <a:ext cx="3466331" cy="4622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3528" y="119675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用户现场：</a:t>
            </a:r>
            <a:endParaRPr lang="zh-CN" altLang="en-US" sz="3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5087" y="1052736"/>
            <a:ext cx="39338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上海森帝润滑技术有限公司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上海森帝润滑技术有限公司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050" name="Picture 2" descr="F:\Synnex Oil 行业润滑\09 水泥行业\讲座：水泥行业\水泥行业讲座：山东青州中联水泥-20140618\鲁-青州-青州中联水泥-2014-06-18\DSC00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499" y="1071842"/>
            <a:ext cx="6791002" cy="5093462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323528" y="1772816"/>
            <a:ext cx="543739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润</a:t>
            </a:r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滑</a:t>
            </a:r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基</a:t>
            </a:r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础</a:t>
            </a:r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知</a:t>
            </a:r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识</a:t>
            </a:r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培</a:t>
            </a:r>
            <a:endParaRPr lang="en-US" altLang="zh-CN" sz="2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训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上海森帝润滑技术有限公司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3075" name="Picture 3" descr="F:\Synnex Oil 行业润滑\02 MDF 行业\客户现场照片：MDF\桂-贺州-欣荣星\欣荣星\IMG_2325.JPG"/>
          <p:cNvPicPr>
            <a:picLocks noChangeAspect="1" noChangeArrowheads="1"/>
          </p:cNvPicPr>
          <p:nvPr/>
        </p:nvPicPr>
        <p:blipFill>
          <a:blip r:embed="rId2" cstate="print"/>
          <a:srcRect b="17991"/>
          <a:stretch>
            <a:fillRect/>
          </a:stretch>
        </p:blipFill>
        <p:spPr bwMode="auto">
          <a:xfrm>
            <a:off x="144388" y="3429000"/>
            <a:ext cx="4139580" cy="190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76" name="Picture 4" descr="F:\Synnex Oil 行业润滑\02 MDF 行业\客户现场照片：MDF\桂-贺州-欣荣星\欣荣星\IMG_2361.JPG"/>
          <p:cNvPicPr>
            <a:picLocks noChangeAspect="1" noChangeArrowheads="1"/>
          </p:cNvPicPr>
          <p:nvPr/>
        </p:nvPicPr>
        <p:blipFill>
          <a:blip r:embed="rId3" cstate="print"/>
          <a:srcRect b="17991"/>
          <a:stretch>
            <a:fillRect/>
          </a:stretch>
        </p:blipFill>
        <p:spPr bwMode="auto">
          <a:xfrm>
            <a:off x="4860032" y="3429000"/>
            <a:ext cx="4139580" cy="190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8987" y="1340768"/>
            <a:ext cx="4213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用户润滑调查 </a:t>
            </a:r>
            <a:r>
              <a:rPr lang="en-US" altLang="zh-CN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&amp; </a:t>
            </a:r>
            <a:r>
              <a:rPr lang="zh-CN" alt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优化方案</a:t>
            </a:r>
            <a:endParaRPr lang="zh-CN" altLang="en-US" sz="28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3077" name="Picture 5" descr="F:\Synnex Oil 行业润滑\02 MDF 行业\客户现场照片：MDF\桂-贺州-新凯桦\IMG_2387.JPG"/>
          <p:cNvPicPr>
            <a:picLocks noChangeAspect="1" noChangeArrowheads="1"/>
          </p:cNvPicPr>
          <p:nvPr/>
        </p:nvPicPr>
        <p:blipFill>
          <a:blip r:embed="rId4" cstate="print"/>
          <a:srcRect b="17991"/>
          <a:stretch>
            <a:fillRect/>
          </a:stretch>
        </p:blipFill>
        <p:spPr bwMode="auto">
          <a:xfrm>
            <a:off x="4860032" y="1196752"/>
            <a:ext cx="4061921" cy="18722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513" y="2009775"/>
            <a:ext cx="6662737" cy="933450"/>
          </a:xfrm>
          <a:prstGeom prst="rect">
            <a:avLst/>
          </a:prstGeom>
          <a:noFill/>
        </p:spPr>
        <p:txBody>
          <a:bodyPr lIns="71296" tIns="35648" rIns="71296" bIns="35648">
            <a:spAutoFit/>
          </a:bodyPr>
          <a:lstStyle/>
          <a:p>
            <a:pPr algn="dist" defTabSz="9143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 pitchFamily="34" charset="0"/>
              </a:rPr>
              <a:t>森帝愿与您共同发展！</a:t>
            </a:r>
          </a:p>
        </p:txBody>
      </p:sp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550863" y="4527550"/>
            <a:ext cx="43529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296" tIns="35648" rIns="71296" bIns="35648">
            <a:spAutoFit/>
          </a:bodyPr>
          <a:lstStyle/>
          <a:p>
            <a:r>
              <a:rPr lang="zh-CN" altLang="en-US" sz="220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联系人：宋军</a:t>
            </a:r>
            <a:endParaRPr lang="en-US" altLang="zh-CN" sz="220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220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电话：</a:t>
            </a:r>
            <a:r>
              <a:rPr lang="en-US" altLang="zh-CN" sz="220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00-86-21-3358 3187</a:t>
            </a:r>
          </a:p>
          <a:p>
            <a:r>
              <a:rPr lang="zh-CN" altLang="en-US" sz="220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手机：</a:t>
            </a:r>
            <a:r>
              <a:rPr lang="en-US" altLang="zh-CN" sz="220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189 1827 3833</a:t>
            </a:r>
          </a:p>
          <a:p>
            <a:r>
              <a:rPr lang="en-US" altLang="zh-CN" sz="220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E-Mail</a:t>
            </a:r>
            <a:r>
              <a:rPr lang="zh-CN" altLang="en-US" sz="220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lang="en-US" altLang="zh-CN" sz="220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jim.song@synnexoil.com</a:t>
            </a:r>
            <a:endParaRPr lang="zh-CN" altLang="en-US" sz="220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合成润滑油的应用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02782"/>
            <a:ext cx="2492990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军事工业</a:t>
            </a:r>
            <a:endParaRPr lang="en-US" altLang="zh-CN" sz="36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36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36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36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3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汽车发动机</a:t>
            </a:r>
            <a:endParaRPr lang="en-US" altLang="zh-CN" sz="36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36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36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14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3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工业设备</a:t>
            </a:r>
            <a:endParaRPr lang="zh-CN" altLang="en-US" sz="36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4744"/>
            <a:ext cx="2143631" cy="12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24744"/>
            <a:ext cx="2589038" cy="12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124744"/>
            <a:ext cx="2073809" cy="12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068960"/>
            <a:ext cx="262902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1052" y="3068960"/>
            <a:ext cx="252930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9785" y="5085184"/>
            <a:ext cx="1831834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180" y="5085184"/>
            <a:ext cx="215698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下箭头 10"/>
          <p:cNvSpPr/>
          <p:nvPr/>
        </p:nvSpPr>
        <p:spPr>
          <a:xfrm>
            <a:off x="755576" y="2385016"/>
            <a:ext cx="360040" cy="1188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827584" y="4401240"/>
            <a:ext cx="360040" cy="1188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690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性能：合成润滑油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矿物润滑油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8182824" cy="28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79712" y="5373216"/>
            <a:ext cx="5186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矿物油                                                合成油</a:t>
            </a:r>
            <a:endParaRPr lang="zh-CN" altLang="en-US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39552" y="1124744"/>
          <a:ext cx="81369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矿物油</a:t>
                      </a:r>
                      <a:endParaRPr lang="zh-CN" altLang="en-US" b="1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合成油</a:t>
                      </a:r>
                      <a:endParaRPr lang="zh-CN" altLang="en-US" b="1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复杂的混合物</a:t>
                      </a:r>
                      <a:endParaRPr lang="zh-CN" altLang="en-US" b="1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纯净的混合物（不含蜡和杂质）</a:t>
                      </a:r>
                      <a:endParaRPr lang="zh-CN" altLang="en-US" b="1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各种特性的混合</a:t>
                      </a:r>
                      <a:endParaRPr lang="zh-CN" altLang="en-US" b="1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定制的特性</a:t>
                      </a:r>
                      <a:endParaRPr lang="zh-CN" altLang="en-US" b="1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690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性能：合成润滑油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矿物润滑油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198002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牵引系数：</a:t>
            </a:r>
            <a:endParaRPr lang="zh-CN" altLang="en-US" sz="28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34099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3861048"/>
            <a:ext cx="198002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表示为：矿物油</a:t>
            </a:r>
            <a:endParaRPr lang="zh-CN" altLang="en-US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517232"/>
            <a:ext cx="198002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表示为：合成油</a:t>
            </a:r>
            <a:endParaRPr lang="zh-CN" altLang="en-US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126876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在弹性流体动力润滑（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EHL</a:t>
            </a: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）中，高接触压力会造成油品粘度升高</a:t>
            </a:r>
            <a:endParaRPr lang="zh-CN" altLang="en-US" sz="2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3198167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需要能量去剪切润滑油膜</a:t>
            </a:r>
            <a:endParaRPr lang="zh-CN" altLang="en-US" sz="2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4581128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直线结构互相滑动更加容易</a:t>
            </a:r>
            <a:endParaRPr lang="zh-CN" altLang="en-US" sz="2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690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性能：合成润滑油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矿物润滑油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2" y="1556792"/>
            <a:ext cx="73056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1052736"/>
            <a:ext cx="269817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工作温度范围：</a:t>
            </a:r>
            <a:endParaRPr lang="zh-CN" altLang="en-US" sz="28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690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性能：合成润滑油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矿物润滑油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623" y="1628801"/>
            <a:ext cx="84672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1052736"/>
            <a:ext cx="235833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粘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– </a:t>
            </a:r>
            <a:r>
              <a:rPr lang="zh-CN" altLang="en-US" sz="28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温特性：</a:t>
            </a:r>
            <a:endParaRPr lang="zh-CN" altLang="en-US" sz="28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690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性能：合成润滑油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矿物润滑油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411" y="1661964"/>
            <a:ext cx="6643178" cy="519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1052736"/>
            <a:ext cx="198002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挥发损失：</a:t>
            </a:r>
            <a:endParaRPr lang="zh-CN" altLang="en-US" sz="28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nnex Oil 模板-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Synnex Oil 模板-PPT</Template>
  <TotalTime>1166</TotalTime>
  <Words>1062</Words>
  <Application>Microsoft Office PowerPoint</Application>
  <PresentationFormat>全屏显示(4:3)</PresentationFormat>
  <Paragraphs>290</Paragraphs>
  <Slides>34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Synnex Oil 模板-PPT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jim.song</dc:creator>
  <cp:lastModifiedBy>jim.song</cp:lastModifiedBy>
  <cp:revision>15</cp:revision>
  <dcterms:created xsi:type="dcterms:W3CDTF">2014-09-16T15:35:49Z</dcterms:created>
  <dcterms:modified xsi:type="dcterms:W3CDTF">2014-09-18T05:58:47Z</dcterms:modified>
</cp:coreProperties>
</file>